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3" r:id="rId2"/>
    <p:sldId id="1304" r:id="rId3"/>
    <p:sldId id="1335" r:id="rId4"/>
    <p:sldId id="1003" r:id="rId5"/>
    <p:sldId id="544" r:id="rId6"/>
    <p:sldId id="1334" r:id="rId7"/>
    <p:sldId id="553" r:id="rId8"/>
    <p:sldId id="554" r:id="rId9"/>
    <p:sldId id="555" r:id="rId10"/>
    <p:sldId id="546" r:id="rId11"/>
    <p:sldId id="1000" r:id="rId12"/>
    <p:sldId id="5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051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2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3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iDB</a:t>
            </a:r>
            <a:r>
              <a:rPr lang="en-US" dirty="0"/>
              <a:t> is referred to as a specimen data aggregator – and there are other specimen data aggregators, such as those shown here, so that there is a global network of specimen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Data Standards and Data Fields</a:t>
            </a:r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22319" y="4399062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97F28-70AB-5248-BE24-9D13D9B444B9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Standards:  Darwin Core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2B8D1-0891-A74F-8D9B-43EA441A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330" y="1386238"/>
            <a:ext cx="3829879" cy="4351338"/>
          </a:xfrm>
        </p:spPr>
        <p:txBody>
          <a:bodyPr>
            <a:normAutofit/>
          </a:bodyPr>
          <a:lstStyle/>
          <a:p>
            <a:r>
              <a:rPr lang="en-US" sz="2800" dirty="0"/>
              <a:t>species name</a:t>
            </a:r>
          </a:p>
          <a:p>
            <a:r>
              <a:rPr lang="en-US" sz="2800" dirty="0"/>
              <a:t>collector name</a:t>
            </a:r>
          </a:p>
          <a:p>
            <a:r>
              <a:rPr lang="en-US" sz="2800" dirty="0"/>
              <a:t>date of collection</a:t>
            </a:r>
          </a:p>
          <a:p>
            <a:r>
              <a:rPr lang="en-US" sz="2800" dirty="0"/>
              <a:t>location of collection – country, state, county, latitude, longitude</a:t>
            </a:r>
          </a:p>
          <a:p>
            <a:r>
              <a:rPr lang="en-US" sz="2800" dirty="0"/>
              <a:t>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8C97A-CE1B-F940-8DD0-8941B7DC4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6" r="66957" b="36893"/>
          <a:stretch/>
        </p:blipFill>
        <p:spPr>
          <a:xfrm>
            <a:off x="1524000" y="1286359"/>
            <a:ext cx="4730072" cy="5539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9E2EB-EA9F-A909-6A20-CFFEE9919E3E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10488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Standards:  Audubon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6430B-4812-4A46-8F3C-3DA9E27A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0" t="5611" b="15550"/>
          <a:stretch/>
        </p:blipFill>
        <p:spPr>
          <a:xfrm>
            <a:off x="2180414" y="1286359"/>
            <a:ext cx="3460365" cy="5536585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1947D00-7EE5-B145-B8CC-FF3B7C5B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253" y="1423240"/>
            <a:ext cx="3829879" cy="4351338"/>
          </a:xfrm>
        </p:spPr>
        <p:txBody>
          <a:bodyPr>
            <a:normAutofit/>
          </a:bodyPr>
          <a:lstStyle/>
          <a:p>
            <a:r>
              <a:rPr lang="en-US" sz="2800" dirty="0"/>
              <a:t>vocabularies for multimedia resources for biodiversity</a:t>
            </a:r>
          </a:p>
          <a:p>
            <a:pPr lvl="1"/>
            <a:r>
              <a:rPr lang="en-US" sz="2500" dirty="0"/>
              <a:t>videos</a:t>
            </a:r>
          </a:p>
          <a:p>
            <a:pPr lvl="1"/>
            <a:r>
              <a:rPr lang="en-US" sz="2500" dirty="0"/>
              <a:t>photographs</a:t>
            </a:r>
          </a:p>
          <a:p>
            <a:pPr lvl="1"/>
            <a:r>
              <a:rPr lang="en-US" sz="2500" dirty="0"/>
              <a:t>audio recordings</a:t>
            </a:r>
          </a:p>
          <a:p>
            <a:pPr lvl="1"/>
            <a:r>
              <a:rPr lang="en-US" sz="2500" dirty="0"/>
              <a:t>etc.</a:t>
            </a:r>
          </a:p>
          <a:p>
            <a:pPr lvl="1"/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8D61C5-0CF2-A4D3-CFFA-C40CEC2939D4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</a:t>
            </a:r>
            <a:r>
              <a:rPr lang="en-US" sz="4800">
                <a:solidFill>
                  <a:schemeClr val="bg1"/>
                </a:solidFill>
              </a:rPr>
              <a:t>:  Audubon </a:t>
            </a:r>
            <a:r>
              <a:rPr lang="en-US" sz="4800" dirty="0">
                <a:solidFill>
                  <a:schemeClr val="bg1"/>
                </a:solidFill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0611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6948D-0688-6845-A498-444E2068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0" y="1406343"/>
            <a:ext cx="10622058" cy="536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82964-848C-A6B0-71AA-58A3E263BA0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286735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9C428-F11C-794C-85B9-7709D9C8AE4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   </a:t>
            </a:r>
            <a:r>
              <a:rPr lang="en-US" sz="4800" dirty="0" err="1"/>
              <a:t>iDigBio</a:t>
            </a:r>
            <a:r>
              <a:rPr lang="en-US" sz="4800" dirty="0"/>
              <a:t>:  A Source for Specimen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DDB3F-F887-E31B-8D83-45786153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1286359"/>
            <a:ext cx="10385974" cy="5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9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4F792-3132-0D43-8417-E0FF6413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6551" y="7792351"/>
            <a:ext cx="4466316" cy="1351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EA75B-1782-B943-A197-1F3CD5C534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18" y="1427451"/>
            <a:ext cx="10198835" cy="5289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639F1-774E-044C-9B1F-79338353F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07"/>
          <a:stretch/>
        </p:blipFill>
        <p:spPr>
          <a:xfrm>
            <a:off x="486217" y="2709881"/>
            <a:ext cx="9846666" cy="4015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06B969-806C-824B-9238-325C6930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479" y="5430549"/>
            <a:ext cx="4278955" cy="1294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7A6BE-16E0-D34C-888C-567629C64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308" y="4275243"/>
            <a:ext cx="5032126" cy="11967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F3CA6-B452-5C48-AF21-EFE642EB8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349" y="2433511"/>
            <a:ext cx="3306791" cy="1115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8D8EAE-E707-FA4D-BF36-A72D32869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307" y="3193065"/>
            <a:ext cx="5032127" cy="1082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F618F-1EE6-DC4C-87C7-67748D4957F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" r="1979"/>
          <a:stretch/>
        </p:blipFill>
        <p:spPr>
          <a:xfrm>
            <a:off x="8089433" y="1418501"/>
            <a:ext cx="3676001" cy="1784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8E57CD-124C-B04D-8489-B3D7986470C5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   </a:t>
            </a:r>
            <a:r>
              <a:rPr lang="en-US" sz="4000" dirty="0"/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B47BA-7A62-CC48-BD63-3226750A582A}"/>
              </a:ext>
            </a:extLst>
          </p:cNvPr>
          <p:cNvSpPr/>
          <p:nvPr/>
        </p:nvSpPr>
        <p:spPr>
          <a:xfrm>
            <a:off x="0" y="17648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5613" algn="l"/>
              </a:tabLst>
            </a:pPr>
            <a:r>
              <a:rPr lang="en-US" sz="4800" dirty="0">
                <a:solidFill>
                  <a:schemeClr val="bg1"/>
                </a:solidFill>
              </a:rPr>
              <a:t>	Other Data Aggregators</a:t>
            </a:r>
          </a:p>
        </p:txBody>
      </p:sp>
    </p:spTree>
    <p:extLst>
      <p:ext uri="{BB962C8B-B14F-4D97-AF65-F5344CB8AC3E}">
        <p14:creationId xmlns:p14="http://schemas.microsoft.com/office/powerpoint/2010/main" val="325455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139652a1-sized.jpg">
            <a:extLst>
              <a:ext uri="{FF2B5EF4-FFF2-40B4-BE49-F238E27FC236}">
                <a16:creationId xmlns:a16="http://schemas.microsoft.com/office/drawing/2014/main" id="{BCC2EA5F-29FE-2542-B0EF-01E26BF2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7" y="1359460"/>
            <a:ext cx="2205445" cy="317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23FBD-0B3D-9249-8D5B-7A28EE89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96" b="77477"/>
          <a:stretch/>
        </p:blipFill>
        <p:spPr>
          <a:xfrm>
            <a:off x="3019026" y="1362828"/>
            <a:ext cx="3176122" cy="70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F3DA5-5A10-5C42-A798-3293AECAA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96"/>
          <a:stretch/>
        </p:blipFill>
        <p:spPr>
          <a:xfrm>
            <a:off x="2768916" y="3864716"/>
            <a:ext cx="3426232" cy="63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C67F8-49F1-434C-B336-FADEDCDE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90" y="1416291"/>
            <a:ext cx="2843213" cy="516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C8A8DD-8237-1643-9D66-DB0BB9737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659" y="2011178"/>
            <a:ext cx="2986555" cy="797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C75707-1C58-A84D-B109-8BAA1989BB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2" b="9285"/>
          <a:stretch/>
        </p:blipFill>
        <p:spPr>
          <a:xfrm>
            <a:off x="8293377" y="2809005"/>
            <a:ext cx="2484818" cy="88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4A5672-F8AC-0442-9962-C15BFF25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127" y="4785090"/>
            <a:ext cx="3498541" cy="891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9DF69F-D822-0B4A-AC2A-05F5F4244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9" y="3826976"/>
            <a:ext cx="1857375" cy="885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4E5B13-B448-6445-8CC8-37ABC7C1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CF957C-14E4-9E43-879F-F38BA8D32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0901" y="4479982"/>
            <a:ext cx="1830197" cy="2261570"/>
          </a:xfrm>
          <a:prstGeom prst="rect">
            <a:avLst/>
          </a:prstGeom>
        </p:spPr>
      </p:pic>
      <p:pic>
        <p:nvPicPr>
          <p:cNvPr id="19" name="Picture 6" descr="https://www.idigbio.org/wiki/_media/idigbio_logo_rgb.png">
            <a:extLst>
              <a:ext uri="{FF2B5EF4-FFF2-40B4-BE49-F238E27FC236}">
                <a16:creationId xmlns:a16="http://schemas.microsoft.com/office/drawing/2014/main" id="{14C6746A-F139-9B49-823A-B21DEAF3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" y="4750998"/>
            <a:ext cx="2660561" cy="8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139DF-9A3F-6D41-B615-2632D44BF5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5778985"/>
            <a:ext cx="3101872" cy="90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825AB-C316-4040-AF0B-58AD5B479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5820" y="5657430"/>
            <a:ext cx="3015443" cy="11470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600EE0-F485-77F1-5DDB-610EFD160BD9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Repositories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605F1-F0B3-252D-BD76-44C1E102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69375" r="39595"/>
          <a:stretch/>
        </p:blipFill>
        <p:spPr>
          <a:xfrm>
            <a:off x="3913772" y="2107020"/>
            <a:ext cx="3925431" cy="18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1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</a:t>
            </a:r>
          </a:p>
        </p:txBody>
      </p:sp>
    </p:spTree>
    <p:extLst>
      <p:ext uri="{BB962C8B-B14F-4D97-AF65-F5344CB8AC3E}">
        <p14:creationId xmlns:p14="http://schemas.microsoft.com/office/powerpoint/2010/main" val="315355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‘Adapters’</a:t>
            </a:r>
          </a:p>
        </p:txBody>
      </p:sp>
    </p:spTree>
    <p:extLst>
      <p:ext uri="{BB962C8B-B14F-4D97-AF65-F5344CB8AC3E}">
        <p14:creationId xmlns:p14="http://schemas.microsoft.com/office/powerpoint/2010/main" val="314682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3CDE3-D415-EA43-B0B1-D05AEEE5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80" y="1372517"/>
            <a:ext cx="8094840" cy="5485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B6B55B-4AA5-8C57-4C4E-D60C04423544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6430B-4812-4A46-8F3C-3DA9E27A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01" y="1286359"/>
            <a:ext cx="8207985" cy="556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170D1C-0425-8975-2C73-4303113879B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8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EAB7C-0385-9A4D-8A50-5AE9811E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86" y="1338931"/>
            <a:ext cx="4741627" cy="5519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99649-B253-1606-386E-14701C73100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158</Words>
  <Application>Microsoft Macintosh PowerPoint</Application>
  <PresentationFormat>Widescreen</PresentationFormat>
  <Paragraphs>35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  Data Standards and Data Fields </vt:lpstr>
      <vt:lpstr>PowerPoint Presentation</vt:lpstr>
      <vt:lpstr>PowerPoint Presentation</vt:lpstr>
      <vt:lpstr> Repositories</vt:lpstr>
      <vt:lpstr> Standards</vt:lpstr>
      <vt:lpstr> Standards</vt:lpstr>
      <vt:lpstr>PowerPoint Presentation</vt:lpstr>
      <vt:lpstr>PowerPoint Presentation</vt:lpstr>
      <vt:lpstr>PowerPoint Presentation</vt:lpstr>
      <vt:lpstr> Standards:  Darwin Core </vt:lpstr>
      <vt:lpstr> Standards:  Audubon Core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231</cp:revision>
  <dcterms:created xsi:type="dcterms:W3CDTF">2014-07-02T03:39:48Z</dcterms:created>
  <dcterms:modified xsi:type="dcterms:W3CDTF">2023-07-23T07:02:34Z</dcterms:modified>
</cp:coreProperties>
</file>